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09" r:id="rId10"/>
    <p:sldId id="411" r:id="rId11"/>
    <p:sldId id="412" r:id="rId12"/>
    <p:sldId id="418" r:id="rId13"/>
    <p:sldId id="423" r:id="rId14"/>
    <p:sldId id="424" r:id="rId15"/>
    <p:sldId id="425" r:id="rId16"/>
    <p:sldId id="426" r:id="rId17"/>
    <p:sldId id="419" r:id="rId18"/>
    <p:sldId id="427" r:id="rId19"/>
    <p:sldId id="428" r:id="rId20"/>
    <p:sldId id="445" r:id="rId21"/>
    <p:sldId id="420" r:id="rId22"/>
    <p:sldId id="421" r:id="rId23"/>
    <p:sldId id="429" r:id="rId24"/>
    <p:sldId id="377" r:id="rId25"/>
    <p:sldId id="430" r:id="rId26"/>
    <p:sldId id="432" r:id="rId27"/>
    <p:sldId id="435" r:id="rId28"/>
    <p:sldId id="438" r:id="rId29"/>
    <p:sldId id="436" r:id="rId30"/>
    <p:sldId id="437" r:id="rId31"/>
    <p:sldId id="433" r:id="rId32"/>
    <p:sldId id="439" r:id="rId33"/>
    <p:sldId id="434" r:id="rId34"/>
    <p:sldId id="440" r:id="rId35"/>
    <p:sldId id="441" r:id="rId36"/>
    <p:sldId id="444" r:id="rId37"/>
    <p:sldId id="442" r:id="rId38"/>
    <p:sldId id="443" r:id="rId39"/>
    <p:sldId id="406" r:id="rId40"/>
    <p:sldId id="446" r:id="rId41"/>
    <p:sldId id="447" r:id="rId42"/>
    <p:sldId id="333" r:id="rId4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09"/>
            <p14:sldId id="411"/>
            <p14:sldId id="412"/>
            <p14:sldId id="418"/>
            <p14:sldId id="423"/>
            <p14:sldId id="424"/>
            <p14:sldId id="425"/>
            <p14:sldId id="426"/>
            <p14:sldId id="419"/>
            <p14:sldId id="427"/>
            <p14:sldId id="428"/>
            <p14:sldId id="445"/>
            <p14:sldId id="420"/>
            <p14:sldId id="421"/>
            <p14:sldId id="429"/>
            <p14:sldId id="377"/>
            <p14:sldId id="430"/>
            <p14:sldId id="432"/>
            <p14:sldId id="435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2022/8/22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2022/8/22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2022/8/22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9931131" cy="640080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图像压缩可以分为无损压缩和有损压缩。</a:t>
            </a:r>
            <a:endParaRPr lang="en-US" altLang="zh-CN" sz="1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95832"/>
                  </p:ext>
                </p:extLst>
              </p:nvPr>
            </p:nvGraphicFramePr>
            <p:xfrm>
              <a:off x="1035619" y="2169965"/>
              <a:ext cx="8114688" cy="2288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4896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2704896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39514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无损压缩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有损压缩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691496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解压方式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解压后能够得到原文件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解压后只能接近原文件质量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瓶颈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&gt; </a:t>
                          </a:r>
                          <a:r>
                            <a:rPr lang="zh-CN" altLang="en-US" dirty="0"/>
                            <a:t>信息熵 </a:t>
                          </a:r>
                          <a:r>
                            <a:rPr lang="en-US" altLang="zh-CN" dirty="0"/>
                            <a:t>Entropy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可以小于信息熵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经验 </a:t>
                          </a:r>
                          <a:r>
                            <a:rPr lang="en-US" altLang="zh-CN" dirty="0"/>
                            <a:t>CR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CR &lt; 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50" t="-378788" r="-901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40062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应用场景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医疗，军事，航空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多媒体应用，电视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无损压缩的设计目标是最小化</a:t>
            </a:r>
            <a:r>
              <a:rPr lang="zh-CN" altLang="en-US" sz="18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1800" dirty="0">
                <a:solidFill>
                  <a:srgbClr val="FF0000"/>
                </a:solidFill>
              </a:rPr>
              <a:t>bit/symbol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通过挖掘数据的统计属性：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灰度的概率分布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/>
              <a:t>数据间的相关性（冗余）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/>
              <a:t>像素间冗余</a:t>
            </a:r>
            <a:endParaRPr lang="en-US" altLang="zh-CN" sz="18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6" y="1637039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18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8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64" y="3922776"/>
                <a:ext cx="6094948" cy="2458109"/>
              </a:xfrm>
              <a:prstGeom prst="rect">
                <a:avLst/>
              </a:prstGeom>
              <a:blipFill>
                <a:blip r:embed="rId3"/>
                <a:stretch>
                  <a:fillRect l="-900" r="-800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52" y="1435608"/>
            <a:ext cx="2190863" cy="213371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如何将左边的图像编码成二进制数据？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使用 </a:t>
            </a:r>
            <a:r>
              <a:rPr lang="en-US" altLang="zh-CN" sz="1800" dirty="0"/>
              <a:t>8 bit </a:t>
            </a:r>
            <a:r>
              <a:rPr lang="zh-CN" altLang="en-US" sz="1800" dirty="0"/>
              <a:t>来表示灰度级是否有效？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52" y="4111647"/>
            <a:ext cx="2190863" cy="23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1" y="2235138"/>
            <a:ext cx="5200917" cy="238772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7" y="4986002"/>
            <a:ext cx="8632164" cy="108056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文件大小？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CR ? </a:t>
            </a:r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Fixed-Length Code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属性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使用了相同长度的 </a:t>
            </a:r>
            <a:r>
              <a:rPr lang="en-US" altLang="zh-CN" sz="1600" dirty="0"/>
              <a:t>bit </a:t>
            </a:r>
            <a:r>
              <a:rPr lang="zh-CN" altLang="en-US" sz="1600" dirty="0"/>
              <a:t>数量来表示所有可能的符号</a:t>
            </a:r>
            <a:endParaRPr lang="en-US" altLang="zh-CN" sz="16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/>
              <a:t>简化了编码和解码过程</a:t>
            </a:r>
            <a:endParaRPr lang="en-US" altLang="zh-CN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应用：</a:t>
            </a:r>
            <a:endParaRPr lang="en-US" altLang="zh-CN" sz="16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/>
              <a:t>条形码 </a:t>
            </a:r>
            <a:r>
              <a:rPr lang="en-US" altLang="zh-CN" sz="14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52" y="2087355"/>
            <a:ext cx="4789048" cy="30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Fixed-Length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4868392"/>
            <a:ext cx="10372566" cy="154155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是否还有优化的空间？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66" y="2173445"/>
            <a:ext cx="2292468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</a:t>
            </a:r>
            <a:r>
              <a:rPr lang="en-US" altLang="zh-CN" sz="2800" dirty="0"/>
              <a:t> Variable-Length Code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变长编码的属性</a:t>
            </a:r>
            <a:r>
              <a:rPr lang="en-US" altLang="zh-CN" sz="18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使用不同长度的编码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给频率最高的符号赋值最短的码字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给频率最低的符号赋值最长的码字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压缩更加有效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/>
              <a:t>主流的变长编码包括：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</a:rPr>
              <a:t>Huffman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</a:rPr>
              <a:t>Arithmetic coding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</a:rPr>
              <a:t>Run-Length coding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51" y="1614006"/>
            <a:ext cx="5521027" cy="1814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390" y="3571951"/>
                <a:ext cx="609494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39" y="1856861"/>
            <a:ext cx="6834322" cy="314427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</a:t>
            </a:r>
            <a:r>
              <a:rPr lang="en-US" altLang="zh-CN" sz="2000" dirty="0"/>
              <a:t>Symbol</a:t>
            </a:r>
            <a:r>
              <a:rPr lang="zh-CN" altLang="en-US" sz="2000" dirty="0"/>
              <a:t>的发生频率，建立</a:t>
            </a:r>
            <a:r>
              <a:rPr lang="en-US" altLang="zh-CN" sz="2000" dirty="0"/>
              <a:t>Symbol-codeword </a:t>
            </a:r>
            <a:r>
              <a:rPr lang="zh-CN" altLang="en-US" sz="2000" dirty="0"/>
              <a:t>的字典。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根据字典，将图像编码成二进制数据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20" y="1394733"/>
            <a:ext cx="7356160" cy="40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5" y="443326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前缀码是唯一可译的。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85" y="1700451"/>
            <a:ext cx="6051861" cy="2362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46" y="1700450"/>
            <a:ext cx="1963741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图像压缩介绍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有损压缩与无损压缩的概念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固定长度编码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变长编码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像素间冗余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预测编码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心理视觉冗余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变换域编码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JPEG</a:t>
            </a:r>
            <a:r>
              <a:rPr lang="zh-CN" altLang="en-US" sz="1800" dirty="0"/>
              <a:t>压缩步骤与原理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举例来说，一组资料串</a:t>
            </a:r>
            <a:r>
              <a:rPr lang="en-US" altLang="zh-CN" sz="2400" dirty="0">
                <a:solidFill>
                  <a:srgbClr val="FF0000"/>
                </a:solidFill>
              </a:rPr>
              <a:t>"AAAABBBCCDEEEE"</a:t>
            </a:r>
            <a:r>
              <a:rPr lang="zh-CN" altLang="en-US" sz="2400" dirty="0">
                <a:solidFill>
                  <a:srgbClr val="FF0000"/>
                </a:solidFill>
              </a:rPr>
              <a:t>，由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E</a:t>
            </a:r>
            <a:r>
              <a:rPr lang="zh-CN" altLang="en-US" sz="2400" dirty="0">
                <a:solidFill>
                  <a:srgbClr val="FF0000"/>
                </a:solidFill>
              </a:rPr>
              <a:t>组成，经过变动长度编码法可将资料压缩为</a:t>
            </a:r>
            <a:r>
              <a:rPr lang="en-US" altLang="zh-CN" sz="2400" dirty="0">
                <a:solidFill>
                  <a:srgbClr val="FF0000"/>
                </a:solidFill>
              </a:rPr>
              <a:t>4A3B2C1D4E(</a:t>
            </a:r>
            <a:r>
              <a:rPr lang="zh-CN" altLang="en-US" sz="2400" dirty="0">
                <a:solidFill>
                  <a:srgbClr val="FF0000"/>
                </a:solidFill>
              </a:rPr>
              <a:t>由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个单位转成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个单位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霍夫曼编码（</a:t>
            </a:r>
            <a:r>
              <a:rPr lang="en-US" altLang="zh-CN" sz="1800" dirty="0"/>
              <a:t>Huffman coding</a:t>
            </a:r>
            <a:r>
              <a:rPr lang="zh-CN" altLang="en-US" sz="1800" dirty="0"/>
              <a:t>）是一种可变长的前缀码。</a:t>
            </a:r>
            <a:endParaRPr lang="en-US" altLang="zh-CN" sz="18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霍夫曼编码的算法过程：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根据符号出现的概率降序排序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从频率低的两个符号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</a:t>
            </a:r>
            <a:r>
              <a:rPr lang="zh-CN" altLang="en-US" sz="1800" dirty="0"/>
              <a:t>开始，给最低的概率符号辅助</a:t>
            </a:r>
            <a:r>
              <a:rPr lang="en-US" altLang="zh-CN" sz="1800" dirty="0"/>
              <a:t>0</a:t>
            </a:r>
            <a:r>
              <a:rPr lang="zh-CN" altLang="en-US" sz="1800" dirty="0"/>
              <a:t>，次低的赋值</a:t>
            </a:r>
            <a:r>
              <a:rPr lang="en-US" altLang="zh-CN" sz="1800" dirty="0"/>
              <a:t>1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合并刚才的两个符号 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  </a:t>
            </a:r>
            <a:r>
              <a:rPr lang="zh-CN" altLang="en-US" sz="1800" dirty="0"/>
              <a:t>组成新符号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带着</a:t>
            </a:r>
            <a:r>
              <a:rPr lang="en-US" altLang="zh-CN" sz="1800" dirty="0"/>
              <a:t>{</a:t>
            </a:r>
            <a:r>
              <a:rPr lang="en-US" altLang="zh-CN" sz="1800" dirty="0" err="1"/>
              <a:t>x,y</a:t>
            </a:r>
            <a:r>
              <a:rPr lang="en-US" altLang="zh-CN" sz="1800" dirty="0"/>
              <a:t>}</a:t>
            </a:r>
            <a:r>
              <a:rPr lang="zh-CN" altLang="en-US" sz="1800" dirty="0"/>
              <a:t>以及加起来的概率，重新排序</a:t>
            </a:r>
            <a:endParaRPr lang="en-US" altLang="zh-CN" sz="18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dirty="0"/>
              <a:t>重复上述操作，直至排序列表中只有两个符号。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637" y="1869858"/>
            <a:ext cx="1907769" cy="31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8403977" cy="64008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假设我们有</a:t>
            </a:r>
            <a:r>
              <a:rPr lang="en-US" altLang="zh-CN" sz="1800" dirty="0"/>
              <a:t>A,B,C,D,E</a:t>
            </a:r>
            <a:r>
              <a:rPr lang="zh-CN" altLang="en-US" sz="1800" dirty="0"/>
              <a:t>字符，频率依次是</a:t>
            </a:r>
            <a:r>
              <a:rPr lang="en-US" altLang="zh-CN" sz="1800" dirty="0"/>
              <a:t>15</a:t>
            </a:r>
            <a:r>
              <a:rPr lang="zh-CN" altLang="en-US" sz="1800" dirty="0"/>
              <a:t>，</a:t>
            </a:r>
            <a:r>
              <a:rPr lang="en-US" altLang="zh-CN" sz="1800" dirty="0"/>
              <a:t>7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5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18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029" r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1800" dirty="0">
                <a:solidFill>
                  <a:schemeClr val="tx1"/>
                </a:solidFill>
              </a:rPr>
              <a:t>Huffman</a:t>
            </a:r>
            <a:r>
              <a:rPr lang="zh-CN" altLang="en-US" sz="18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6" y="1681924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784752" y="5005387"/>
            <a:ext cx="31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无损压缩下限的数学证明</a:t>
            </a:r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18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1800" b="0" dirty="0">
                <a:latin typeface="Cambria Math" panose="02040503050406030204" pitchFamily="18" charset="0"/>
              </a:rPr>
              <a:t>）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3"/>
            <a:ext cx="4934204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endParaRPr lang="en-US" altLang="zh-CN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337853" cy="4167795"/>
              </a:xfrm>
              <a:prstGeom prst="rect">
                <a:avLst/>
              </a:prstGeom>
              <a:blipFill>
                <a:blip r:embed="rId2"/>
                <a:stretch>
                  <a:fillRect l="-685" r="-2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38"/>
            <a:ext cx="5397166" cy="2532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576647" y="4135254"/>
            <a:ext cx="31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sz="1200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sz="1200" b="0" dirty="0">
                <a:latin typeface="Cambria Math" panose="02040503050406030204" pitchFamily="18" charset="0"/>
              </a:rPr>
              <a:t>，</a:t>
            </a:r>
            <a:r>
              <a:rPr lang="en-US" altLang="zh-CN" sz="1200" b="0" dirty="0">
                <a:latin typeface="Cambria Math" panose="02040503050406030204" pitchFamily="18" charset="0"/>
              </a:rPr>
              <a:t>DPCM)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5047857" y="3890616"/>
            <a:ext cx="316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48" y="1276348"/>
            <a:ext cx="4953104" cy="2614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48" y="4167615"/>
            <a:ext cx="4753335" cy="23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18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18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1800" dirty="0">
                <a:latin typeface="Cambria Math" panose="02040503050406030204" pitchFamily="18" charset="0"/>
              </a:rPr>
              <a:t>: </a:t>
            </a:r>
            <a:r>
              <a:rPr lang="zh-CN" altLang="en-US" sz="18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18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18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2" y="1451373"/>
            <a:ext cx="3401128" cy="2402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2" y="4216863"/>
            <a:ext cx="3492429" cy="24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考虑如下场景，使用 </a:t>
                </a:r>
                <a:r>
                  <a:rPr lang="en-US" altLang="zh-CN" sz="1800" dirty="0"/>
                  <a:t>720P</a:t>
                </a:r>
                <a:r>
                  <a:rPr lang="zh-CN" altLang="en-US" sz="1800" dirty="0"/>
                  <a:t>分辨率（</a:t>
                </a:r>
                <a:r>
                  <a:rPr lang="en-US" altLang="zh-CN" sz="1800" dirty="0"/>
                  <a:t>1280*720 pixels, standard HD</a:t>
                </a:r>
                <a:r>
                  <a:rPr lang="zh-CN" altLang="en-US" sz="1800" dirty="0"/>
                  <a:t>），</a:t>
                </a:r>
                <a:r>
                  <a:rPr lang="en-US" altLang="zh-CN" sz="1800" dirty="0"/>
                  <a:t>24bit </a:t>
                </a:r>
                <a:r>
                  <a:rPr lang="zh-CN" altLang="en-US" sz="1800" dirty="0"/>
                  <a:t>颜色深度播放 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小时的电影，视频以 </a:t>
                </a:r>
                <a:r>
                  <a:rPr lang="en-US" altLang="zh-CN" sz="1800" dirty="0"/>
                  <a:t>30 frame/s </a:t>
                </a:r>
                <a:r>
                  <a:rPr lang="zh-CN" altLang="en-US" sz="1800" dirty="0"/>
                  <a:t>速度播放。求该电影的文件大小？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0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000" dirty="0">
                <a:latin typeface="Cambria Math" panose="02040503050406030204" pitchFamily="18" charset="0"/>
              </a:rPr>
              <a:t>SNR, PSNR </a:t>
            </a:r>
            <a:r>
              <a:rPr lang="zh-CN" altLang="en-US" sz="2000" dirty="0">
                <a:latin typeface="Cambria Math" panose="02040503050406030204" pitchFamily="18" charset="0"/>
              </a:rPr>
              <a:t>（越大越好）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ambria Math" panose="02040503050406030204" pitchFamily="18" charset="0"/>
              </a:rPr>
              <a:t>主观评价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2145539"/>
            <a:ext cx="5105662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554118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Cambria Math" panose="02040503050406030204" pitchFamily="18" charset="0"/>
              </a:rPr>
              <a:t>JPEG</a:t>
            </a:r>
            <a:r>
              <a:rPr lang="zh-CN" altLang="en-US" sz="1800" b="0" dirty="0">
                <a:latin typeface="Cambria Math" panose="02040503050406030204" pitchFamily="18" charset="0"/>
              </a:rPr>
              <a:t>（</a:t>
            </a:r>
            <a:r>
              <a:rPr lang="en-US" altLang="zh-CN" sz="18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18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1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1800" b="0" dirty="0">
                <a:latin typeface="Cambria Math" panose="02040503050406030204" pitchFamily="18" charset="0"/>
              </a:rPr>
              <a:t>1986</a:t>
            </a:r>
            <a:r>
              <a:rPr lang="zh-CN" altLang="en-US" sz="18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1800" b="0" dirty="0">
                <a:latin typeface="Cambria Math" panose="02040503050406030204" pitchFamily="18" charset="0"/>
              </a:rPr>
              <a:t>1992</a:t>
            </a:r>
            <a:r>
              <a:rPr lang="zh-CN" altLang="en-US" sz="18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1800" b="0" dirty="0">
                <a:latin typeface="Cambria Math" panose="02040503050406030204" pitchFamily="18" charset="0"/>
              </a:rPr>
              <a:t>JPEG </a:t>
            </a:r>
            <a:r>
              <a:rPr lang="zh-CN" altLang="en-US" sz="18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1800" b="0" dirty="0">
                <a:latin typeface="Cambria Math" panose="02040503050406030204" pitchFamily="18" charset="0"/>
              </a:rPr>
              <a:t>1994</a:t>
            </a:r>
            <a:r>
              <a:rPr lang="zh-CN" altLang="en-US" sz="18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18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18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337853" cy="41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>
                <a:latin typeface="Cambria Math" panose="02040503050406030204" pitchFamily="18" charset="0"/>
              </a:rPr>
              <a:t>通过</a:t>
            </a:r>
            <a:r>
              <a:rPr lang="en-US" altLang="zh-CN" sz="2400" dirty="0">
                <a:latin typeface="Cambria Math" panose="02040503050406030204" pitchFamily="18" charset="0"/>
              </a:rPr>
              <a:t>DCT</a:t>
            </a:r>
            <a:r>
              <a:rPr lang="zh-CN" altLang="en-US" sz="24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量化</a:t>
            </a:r>
            <a:r>
              <a:rPr lang="en-US" altLang="zh-CN" sz="2400" dirty="0">
                <a:latin typeface="Cambria Math" panose="02040503050406030204" pitchFamily="18" charset="0"/>
              </a:rPr>
              <a:t> </a:t>
            </a:r>
            <a:r>
              <a:rPr lang="en-US" altLang="zh-CN" sz="24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排列 </a:t>
            </a:r>
            <a:r>
              <a:rPr lang="en-US" altLang="zh-CN" sz="24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400" b="0" dirty="0">
                <a:latin typeface="Cambria Math" panose="02040503050406030204" pitchFamily="18" charset="0"/>
              </a:rPr>
              <a:t>lossless coding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09" y="1751638"/>
            <a:ext cx="7338181" cy="44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61" y="1548684"/>
            <a:ext cx="7082277" cy="46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量化是 </a:t>
            </a:r>
            <a:r>
              <a:rPr lang="en-US" altLang="zh-CN" sz="2000" dirty="0">
                <a:latin typeface="Cambria Math" panose="02040503050406030204" pitchFamily="18" charset="0"/>
              </a:rPr>
              <a:t>JPEG </a:t>
            </a:r>
            <a:r>
              <a:rPr lang="zh-CN" altLang="en-US" sz="20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2000" dirty="0">
                <a:latin typeface="Cambria Math" panose="02040503050406030204" pitchFamily="18" charset="0"/>
              </a:rPr>
              <a:t>8*8DCT</a:t>
            </a:r>
            <a:r>
              <a:rPr lang="zh-CN" altLang="en-US" sz="2000" dirty="0">
                <a:latin typeface="Cambria Math" panose="02040503050406030204" pitchFamily="18" charset="0"/>
              </a:rPr>
              <a:t>块除以量化模板。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20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2000" dirty="0">
                <a:latin typeface="Cambria Math" panose="02040503050406030204" pitchFamily="18" charset="0"/>
              </a:rPr>
              <a:t>质量因素。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231" y="1544074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1" y="4505516"/>
            <a:ext cx="1917799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Cambria Math" panose="02040503050406030204" pitchFamily="18" charset="0"/>
              </a:rPr>
              <a:t>DC </a:t>
            </a:r>
            <a:r>
              <a:rPr lang="zh-CN" altLang="en-US" sz="1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1800" b="0" dirty="0">
                <a:latin typeface="Cambria Math" panose="02040503050406030204" pitchFamily="18" charset="0"/>
              </a:rPr>
              <a:t>DPCM </a:t>
            </a:r>
            <a:r>
              <a:rPr lang="zh-CN" altLang="en-US" sz="1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1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先用</a:t>
            </a:r>
            <a:r>
              <a:rPr lang="en-US" altLang="zh-CN" sz="1800" dirty="0">
                <a:latin typeface="Cambria Math" panose="02040503050406030204" pitchFamily="18" charset="0"/>
              </a:rPr>
              <a:t>Zig-zag</a:t>
            </a:r>
            <a:r>
              <a:rPr lang="zh-CN" altLang="en-US" sz="1800" dirty="0">
                <a:latin typeface="Cambria Math" panose="02040503050406030204" pitchFamily="18" charset="0"/>
              </a:rPr>
              <a:t>将图像展开成一维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Run-length </a:t>
            </a:r>
            <a:r>
              <a:rPr lang="zh-CN" altLang="en-US" sz="1800" dirty="0">
                <a:latin typeface="Cambria Math" panose="02040503050406030204" pitchFamily="18" charset="0"/>
              </a:rPr>
              <a:t>编码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mbria Math" panose="02040503050406030204" pitchFamily="18" charset="0"/>
              </a:rPr>
              <a:t>Huffman</a:t>
            </a:r>
            <a:r>
              <a:rPr lang="zh-CN" altLang="en-US" sz="1800" dirty="0">
                <a:latin typeface="Cambria Math" panose="02040503050406030204" pitchFamily="18" charset="0"/>
              </a:rPr>
              <a:t> 编码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557528"/>
            <a:ext cx="4975353" cy="492455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Huffman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Run-length </a:t>
            </a:r>
            <a:r>
              <a:rPr lang="zh-CN" altLang="en-US" sz="2000" dirty="0"/>
              <a:t>编码解压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/>
              <a:t>系数反量化（乘以量化模板）得到</a:t>
            </a:r>
            <a:r>
              <a:rPr lang="en-US" altLang="zh-CN" sz="2000" dirty="0"/>
              <a:t>8*8DCT</a:t>
            </a:r>
            <a:r>
              <a:rPr lang="zh-CN" altLang="en-US" sz="2000" dirty="0"/>
              <a:t>块</a:t>
            </a: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IDCT </a:t>
            </a:r>
            <a:r>
              <a:rPr lang="zh-CN" altLang="en-US" sz="20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1080P(Full High Definition), </a:t>
            </a:r>
            <a:r>
              <a:rPr lang="zh-CN" altLang="en-US" sz="1800" dirty="0"/>
              <a:t>大概需要 </a:t>
            </a:r>
            <a:r>
              <a:rPr lang="en-US" altLang="zh-CN" sz="1800" dirty="0"/>
              <a:t>1.3TB </a:t>
            </a:r>
            <a:r>
              <a:rPr lang="zh-CN" altLang="en-US" sz="1800" dirty="0"/>
              <a:t>大小</a:t>
            </a:r>
            <a:endParaRPr lang="en-US" altLang="zh-CN" sz="18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2K (Quad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4K(Ultra HD)</a:t>
            </a:r>
            <a:r>
              <a:rPr lang="zh-CN" altLang="en-US" sz="1800" dirty="0"/>
              <a:t>，大概需要</a:t>
            </a:r>
            <a:r>
              <a:rPr lang="en-US" altLang="zh-CN" sz="18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8K(Full Ultra HD), </a:t>
            </a:r>
            <a:r>
              <a:rPr lang="zh-CN" altLang="en-US" sz="1800" dirty="0"/>
              <a:t>大概需要</a:t>
            </a:r>
            <a:r>
              <a:rPr lang="en-US" altLang="zh-CN" sz="18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……</a:t>
            </a:r>
            <a:r>
              <a:rPr lang="zh-CN" altLang="en-US" sz="1800" dirty="0"/>
              <a:t>很可怕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怎么存储？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怎么传输？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流媒体（</a:t>
            </a:r>
            <a:r>
              <a:rPr lang="en-US" altLang="zh-CN" sz="1800" dirty="0"/>
              <a:t>Streaming Media</a:t>
            </a:r>
            <a:r>
              <a:rPr lang="zh-CN" altLang="en-US" sz="1800" dirty="0"/>
              <a:t>）技术？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5G</a:t>
            </a:r>
            <a:r>
              <a:rPr lang="zh-CN" altLang="en-US" sz="1800" dirty="0"/>
              <a:t>技术也跟不上。。。（</a:t>
            </a:r>
            <a:r>
              <a:rPr lang="en-US" altLang="zh-CN" sz="1800" dirty="0"/>
              <a:t>125MB/s, 1Gbps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0" y="1682063"/>
            <a:ext cx="7859499" cy="38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880756"/>
            <a:ext cx="4216617" cy="2203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" y="4236026"/>
            <a:ext cx="4203916" cy="2267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52" y="1906157"/>
            <a:ext cx="4134062" cy="217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52" y="4219081"/>
            <a:ext cx="4299171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图像压缩的基本任务是减少</a:t>
            </a:r>
            <a:r>
              <a:rPr lang="zh-CN" altLang="en-US" sz="1800" dirty="0">
                <a:solidFill>
                  <a:srgbClr val="00B0F0"/>
                </a:solidFill>
              </a:rPr>
              <a:t>数据量</a:t>
            </a:r>
            <a:r>
              <a:rPr lang="zh-CN" altLang="en-US" sz="1800" dirty="0"/>
              <a:t>来表达</a:t>
            </a:r>
            <a:r>
              <a:rPr lang="zh-CN" altLang="en-US" sz="1800" dirty="0">
                <a:solidFill>
                  <a:srgbClr val="FF0000"/>
                </a:solidFill>
              </a:rPr>
              <a:t>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图像压缩算法的设计方向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编码冗余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时间与空间冗余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不相关信息（人类视觉心理冗余信息）</a:t>
            </a:r>
            <a:endParaRPr lang="en-US" altLang="zh-CN" sz="18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图像压缩的好处：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减少数据存储大小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减少数据传输时间和消耗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减少数据运算所需的内存</a:t>
            </a:r>
            <a:endParaRPr lang="en-US" altLang="zh-CN" sz="18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数据是信息的载体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数据是信息的具体表现形式（符号、文字、数字、语音、图像、视频）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信息是消除事件不确定性的物理量</a:t>
            </a:r>
            <a:r>
              <a:rPr lang="en-US" altLang="zh-CN" sz="1800" dirty="0"/>
              <a:t>[</a:t>
            </a:r>
            <a:r>
              <a:rPr lang="zh-CN" altLang="en-US" sz="1800" dirty="0"/>
              <a:t>信息论</a:t>
            </a:r>
            <a:r>
              <a:rPr lang="en-US" altLang="zh-CN" sz="1800" dirty="0"/>
              <a:t>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香农是与冯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诺伊曼、图灵、维纳齐名的计算机相关领域科学家。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信息论广泛应用于通信，密码，人工智能领域。</a:t>
            </a:r>
            <a:endParaRPr lang="en-US" altLang="zh-CN" sz="18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1" y="1435608"/>
            <a:ext cx="2536351" cy="30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7047" y="4552005"/>
            <a:ext cx="25363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9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b="0" dirty="0">
                    <a:latin typeface="Cambria Math" panose="02040503050406030204" pitchFamily="18" charset="0"/>
                  </a:rPr>
                  <a:t>事件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隔壁小强告诉小明正确选项在</a:t>
                </a:r>
                <a:r>
                  <a:rPr lang="en-US" altLang="zh-CN" sz="1800" dirty="0"/>
                  <a:t>A,B</a:t>
                </a:r>
                <a:r>
                  <a:rPr lang="zh-CN" altLang="en-US" sz="1800" dirty="0"/>
                  <a:t>两项之间，那么概率分布律就变成了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50%, 50%,0%,0%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此时</m:t>
                    </m:r>
                  </m:oMath>
                </a14:m>
                <a:r>
                  <a:rPr lang="zh-CN" altLang="en-US" sz="1800" dirty="0"/>
                  <a:t>不确定性大小为 </a:t>
                </a:r>
                <a:r>
                  <a:rPr lang="en-US" altLang="zh-CN" sz="1800" dirty="0"/>
                  <a:t>1bit</a:t>
                </a:r>
                <a:r>
                  <a:rPr lang="zh-CN" altLang="en-US" sz="1800" dirty="0"/>
                  <a:t>，所以小强提供了 </a:t>
                </a:r>
                <a:r>
                  <a:rPr lang="en-US" altLang="zh-CN" sz="1800" dirty="0"/>
                  <a:t>2 bit -1bit=1bit </a:t>
                </a:r>
                <a:r>
                  <a:rPr lang="zh-CN" altLang="en-US" sz="1800" dirty="0"/>
                  <a:t>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r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</a:t>
            </a:r>
            <a:r>
              <a:rPr lang="en-US" altLang="zh-CN" sz="1400" dirty="0"/>
              <a:t> C</a:t>
            </a:r>
            <a:r>
              <a:rPr lang="zh-CN" altLang="en-US" sz="1400" dirty="0"/>
              <a:t>是错误选项时，提供了多少信息？</a:t>
            </a:r>
            <a:endParaRPr lang="en-US" altLang="zh-CN" sz="1400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隔壁小强告诉小明，答案在</a:t>
            </a:r>
            <a:r>
              <a:rPr lang="en-US" altLang="zh-CN" sz="1400" dirty="0"/>
              <a:t>A,B,C,D</a:t>
            </a:r>
            <a:r>
              <a:rPr lang="zh-CN" altLang="en-US" sz="1400" dirty="0"/>
              <a:t>中，提供了多少信息？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165" y="3708050"/>
                <a:ext cx="5081638" cy="112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84" y="1403510"/>
            <a:ext cx="3221400" cy="23045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1800" dirty="0"/>
              <a:t>计算灰度直方图，然后计算出信息熵。</a:t>
            </a:r>
            <a:endParaRPr lang="en-US" altLang="zh-CN" sz="1800" dirty="0"/>
          </a:p>
          <a:p>
            <a:pPr marL="514350" lvl="1" indent="-285750"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6" y="2203063"/>
            <a:ext cx="5503107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3239906" y="3708050"/>
            <a:ext cx="918511" cy="327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dirty="0">
                <a:hlinkClick r:id="rId4" action="ppaction://hlinkfile"/>
              </a:rPr>
              <a:t>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压缩效率计算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CR (Compression ratio) </a:t>
                </a:r>
                <a:r>
                  <a:rPr lang="zh-CN" altLang="en-US" sz="1800" dirty="0"/>
                  <a:t>衡量了压缩前后的比值，</a:t>
                </a:r>
                <a:r>
                  <a:rPr lang="en-US" altLang="zh-CN" sz="1800" dirty="0"/>
                  <a:t>CR</a:t>
                </a:r>
                <a:r>
                  <a:rPr lang="zh-CN" altLang="en-US" sz="1800" dirty="0"/>
                  <a:t>越大，压缩程度越大。公式定义如下：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Compress rate </a:t>
                </a:r>
                <a:r>
                  <a:rPr lang="zh-CN" altLang="en-US" sz="1800" dirty="0"/>
                  <a:t>（非正式表达，压缩率）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dirty="0"/>
                  <a:t>相对数据冗余</a:t>
                </a:r>
                <a:r>
                  <a:rPr lang="en-US" altLang="zh-CN" sz="1800" dirty="0"/>
                  <a:t>R</a:t>
                </a:r>
                <a:r>
                  <a:rPr lang="zh-CN" altLang="en-US" sz="1800" dirty="0"/>
                  <a:t>，描述了有多少比例数据被压缩掉了，或者是相对冗余的。定义如下：</a:t>
                </a:r>
                <a:endParaRPr lang="en-US" altLang="zh-CN" sz="18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3" y="1439655"/>
            <a:ext cx="5172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8936</TotalTime>
  <Words>2057</Words>
  <Application>Microsoft Office PowerPoint</Application>
  <PresentationFormat>宽屏</PresentationFormat>
  <Paragraphs>214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压缩效率计算</vt:lpstr>
      <vt:lpstr>压缩类型（重点）</vt:lpstr>
      <vt:lpstr>无损压缩</vt:lpstr>
      <vt:lpstr>编码冗余 Fixed-Length Code </vt:lpstr>
      <vt:lpstr>编码冗余 Fixed-Length Code </vt:lpstr>
      <vt:lpstr>编码冗余 Fixed-Length Code </vt:lpstr>
      <vt:lpstr>编码冗余 Fixed-Length Code </vt:lpstr>
      <vt:lpstr>编码冗余 Variable-Length Code </vt:lpstr>
      <vt:lpstr>Variable-Length Code 的编码过程</vt:lpstr>
      <vt:lpstr>Variable-Length Code 的解码过程</vt:lpstr>
      <vt:lpstr>Variable-Length Code 的解码过程</vt:lpstr>
      <vt:lpstr>Run-length coding 行程长度编码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715</cp:revision>
  <dcterms:created xsi:type="dcterms:W3CDTF">2022-07-19T07:06:29Z</dcterms:created>
  <dcterms:modified xsi:type="dcterms:W3CDTF">2022-08-21T23:14:04Z</dcterms:modified>
  <cp:version/>
</cp:coreProperties>
</file>